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1"/>
    <p:sldMasterId id="2147483672" r:id="rId2"/>
  </p:sldMasterIdLst>
  <p:notesMasterIdLst>
    <p:notesMasterId r:id="rId46"/>
  </p:notesMasterIdLst>
  <p:sldIdLst>
    <p:sldId id="256" r:id="rId3"/>
    <p:sldId id="260" r:id="rId4"/>
    <p:sldId id="257" r:id="rId5"/>
    <p:sldId id="259" r:id="rId6"/>
    <p:sldId id="261" r:id="rId7"/>
    <p:sldId id="283" r:id="rId8"/>
    <p:sldId id="281" r:id="rId9"/>
    <p:sldId id="284" r:id="rId10"/>
    <p:sldId id="287" r:id="rId11"/>
    <p:sldId id="285" r:id="rId12"/>
    <p:sldId id="282" r:id="rId13"/>
    <p:sldId id="288" r:id="rId14"/>
    <p:sldId id="301" r:id="rId15"/>
    <p:sldId id="302" r:id="rId16"/>
    <p:sldId id="303" r:id="rId17"/>
    <p:sldId id="306" r:id="rId18"/>
    <p:sldId id="307" r:id="rId19"/>
    <p:sldId id="310" r:id="rId20"/>
    <p:sldId id="309" r:id="rId21"/>
    <p:sldId id="308" r:id="rId22"/>
    <p:sldId id="264" r:id="rId23"/>
    <p:sldId id="311" r:id="rId24"/>
    <p:sldId id="312" r:id="rId25"/>
    <p:sldId id="313" r:id="rId26"/>
    <p:sldId id="304" r:id="rId27"/>
    <p:sldId id="305" r:id="rId28"/>
    <p:sldId id="314" r:id="rId29"/>
    <p:sldId id="265" r:id="rId30"/>
    <p:sldId id="266" r:id="rId31"/>
    <p:sldId id="280" r:id="rId32"/>
    <p:sldId id="289" r:id="rId33"/>
    <p:sldId id="267" r:id="rId34"/>
    <p:sldId id="270" r:id="rId35"/>
    <p:sldId id="295" r:id="rId36"/>
    <p:sldId id="298" r:id="rId37"/>
    <p:sldId id="290" r:id="rId38"/>
    <p:sldId id="291" r:id="rId39"/>
    <p:sldId id="292" r:id="rId40"/>
    <p:sldId id="299" r:id="rId41"/>
    <p:sldId id="293" r:id="rId42"/>
    <p:sldId id="294" r:id="rId43"/>
    <p:sldId id="297" r:id="rId44"/>
    <p:sldId id="30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480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2B73D-0482-4A7D-B815-E57564675777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FC485-CB83-45BC-9A7D-DF2706D1B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2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82401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11277601" y="5638800"/>
            <a:ext cx="3048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0" name="Rectangle 9"/>
          <p:cNvSpPr/>
          <p:nvPr/>
        </p:nvSpPr>
        <p:spPr>
          <a:xfrm>
            <a:off x="1219201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920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2" name="Rectangle 11"/>
          <p:cNvSpPr/>
          <p:nvPr/>
        </p:nvSpPr>
        <p:spPr>
          <a:xfrm>
            <a:off x="1" y="5638800"/>
            <a:ext cx="12192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6308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469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920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1" y="5631204"/>
            <a:ext cx="18288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534" y="6032500"/>
            <a:ext cx="593344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302" y="1600201"/>
            <a:ext cx="833120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302" y="4344916"/>
            <a:ext cx="75184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424473-364E-49E4-B85D-F32E73B24B58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113883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2C589-1D27-4539-9BE6-16C53DE0E2D8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21966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617304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0" name="Rectangle 9"/>
          <p:cNvSpPr/>
          <p:nvPr/>
        </p:nvSpPr>
        <p:spPr>
          <a:xfrm>
            <a:off x="617304" y="736219"/>
            <a:ext cx="6096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304" y="736219"/>
            <a:ext cx="60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304" y="1345819"/>
            <a:ext cx="60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336" y="898064"/>
            <a:ext cx="336023" cy="294174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30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02112" y="685800"/>
            <a:ext cx="178799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9030" y="685800"/>
            <a:ext cx="7850643" cy="54864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E9CF-2C87-4073-9F2B-3FB0DF403A9D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406045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B86DA7-A5F6-4FF2-B11A-194132C4F7A0}" type="datetime3">
              <a:rPr lang="en-US" smtClean="0"/>
              <a:pPr/>
              <a:t>7 September 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>
                <a:solidFill>
                  <a:srgbClr val="2DA2BF">
                    <a:tint val="20000"/>
                  </a:srgbClr>
                </a:solidFill>
              </a:rPr>
              <a:t>Writing</a:t>
            </a: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894868-2750-4D78-85F7-18FB63F7ED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31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E41D-9A7B-43B0-9769-A84268C5BA55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1763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EA8E-D973-47E0-8044-DB0647969285}" type="datetime3">
              <a:rPr lang="en-US" smtClean="0">
                <a:solidFill>
                  <a:prstClr val="white"/>
                </a:solidFill>
              </a:rPr>
              <a:pPr/>
              <a:t>7 September 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Writing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73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B5B36-A195-4956-86D2-92729FF9F8C7}" type="datetime3">
              <a:rPr lang="en-US" smtClean="0">
                <a:solidFill>
                  <a:prstClr val="white"/>
                </a:solidFill>
              </a:rPr>
              <a:pPr/>
              <a:t>7 September 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Writing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8476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082D-519A-43FF-B8AA-D770DC3CECC7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009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E48C-77F9-422F-AE27-E8E3BA23DCBC}" type="datetime3">
              <a:rPr lang="en-US" smtClean="0">
                <a:solidFill>
                  <a:prstClr val="white"/>
                </a:solidFill>
              </a:rPr>
              <a:pPr/>
              <a:t>7 September 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Writing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502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2E102-2C7F-4A4C-9825-76EC610C4623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860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80EBFD48-64A9-4275-8E0E-3BD954922128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705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428-5022-4FE5-AEB2-5F24D8134CFA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290606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7C3EE2-D71D-4F0C-BC03-0A81EBAA6ECA}" type="datetime3">
              <a:rPr lang="en-US" smtClean="0">
                <a:solidFill>
                  <a:prstClr val="white"/>
                </a:solidFill>
              </a:rPr>
              <a:pPr/>
              <a:t>7 September 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prstClr val="white"/>
                </a:solidFill>
              </a:rPr>
              <a:t>Writing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894868-2750-4D78-85F7-18FB63F7EDA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473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B54DE-5331-4D99-8339-9BF6A37735D3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436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0EFC4-E9D0-405D-8485-2FDAD8008DF3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9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82401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0" name="Rectangle 19"/>
          <p:cNvSpPr/>
          <p:nvPr/>
        </p:nvSpPr>
        <p:spPr>
          <a:xfrm>
            <a:off x="11277601" y="5638800"/>
            <a:ext cx="304800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4" name="Rectangle 23"/>
          <p:cNvSpPr/>
          <p:nvPr/>
        </p:nvSpPr>
        <p:spPr>
          <a:xfrm>
            <a:off x="1216469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1" name="Rectangle 20"/>
          <p:cNvSpPr/>
          <p:nvPr/>
        </p:nvSpPr>
        <p:spPr>
          <a:xfrm>
            <a:off x="1" y="5638800"/>
            <a:ext cx="12192000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6308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469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534" y="6032500"/>
            <a:ext cx="593344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469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82401" y="0"/>
            <a:ext cx="6096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7" name="Rectangle 26"/>
          <p:cNvSpPr/>
          <p:nvPr/>
        </p:nvSpPr>
        <p:spPr>
          <a:xfrm>
            <a:off x="11277601" y="0"/>
            <a:ext cx="3048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8" name="Rectangle 27"/>
          <p:cNvSpPr/>
          <p:nvPr/>
        </p:nvSpPr>
        <p:spPr>
          <a:xfrm>
            <a:off x="1219201" y="0"/>
            <a:ext cx="6096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920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30" name="Rectangle 29"/>
          <p:cNvSpPr/>
          <p:nvPr/>
        </p:nvSpPr>
        <p:spPr>
          <a:xfrm>
            <a:off x="1" y="0"/>
            <a:ext cx="12192000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6308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469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9202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22FEA82-8FEA-43D4-BCDD-16FBE0FD1E16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029" y="1600201"/>
            <a:ext cx="8285430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9030" y="4259997"/>
            <a:ext cx="7266515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51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851" y="1600200"/>
            <a:ext cx="481584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3360" y="1600200"/>
            <a:ext cx="481584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B6775-23D0-4DB7-B816-62271340693B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405220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851" y="1499616"/>
            <a:ext cx="4820143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851" y="2514707"/>
            <a:ext cx="4815840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9057" y="1499616"/>
            <a:ext cx="4820143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9057" y="2514600"/>
            <a:ext cx="4820143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04D2-5657-419F-8006-9BB5D26EFFA6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161236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8509A-8916-41FF-901D-CE70E8B11F13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81334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403" y="0"/>
            <a:ext cx="3048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30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72800" y="0"/>
            <a:ext cx="92286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CFBD5-A371-4372-BF5F-696A4E047A60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378180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955" y="0"/>
            <a:ext cx="414879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95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82600"/>
            <a:ext cx="6197600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B7788-4551-49CC-992E-A88A9130268D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354148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4876800" y="0"/>
            <a:ext cx="7018862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1600" y="482600"/>
            <a:ext cx="61976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6B079-39BA-43BE-B3B1-24A2BEF966FE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8296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24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sz="1800"/>
          </a:p>
        </p:txBody>
      </p:sp>
      <p:sp>
        <p:nvSpPr>
          <p:cNvPr id="8" name="Rectangle 7"/>
          <p:cNvSpPr/>
          <p:nvPr/>
        </p:nvSpPr>
        <p:spPr>
          <a:xfrm>
            <a:off x="617304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/>
          </a:p>
        </p:txBody>
      </p:sp>
      <p:sp>
        <p:nvSpPr>
          <p:cNvPr id="13" name="Rectangle 12"/>
          <p:cNvSpPr/>
          <p:nvPr/>
        </p:nvSpPr>
        <p:spPr>
          <a:xfrm>
            <a:off x="617304" y="736219"/>
            <a:ext cx="609600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304" y="736219"/>
            <a:ext cx="60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304" y="1345819"/>
            <a:ext cx="609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292" y="898103"/>
            <a:ext cx="336111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sz="1800"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30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852" y="177801"/>
            <a:ext cx="9785349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852" y="1600200"/>
            <a:ext cx="9785349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1600" y="6356352"/>
            <a:ext cx="1219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8D63AB22-71F6-44A6-9286-970CDD78DEE2}" type="datetime3">
              <a:rPr lang="en-US" smtClean="0"/>
              <a:t>7 September 2017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7652" y="6356352"/>
            <a:ext cx="397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Teaching Grammar</a:t>
            </a: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9601" y="6356352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DCD8A9E4-C0B2-46D4-9B80-A0612819141F}" type="slidenum">
              <a:rPr lang="ar-KW" smtClean="0"/>
              <a:t>‹#›</a:t>
            </a:fld>
            <a:endParaRPr lang="ar-KW"/>
          </a:p>
        </p:txBody>
      </p:sp>
    </p:spTree>
    <p:extLst>
      <p:ext uri="{BB962C8B-B14F-4D97-AF65-F5344CB8AC3E}">
        <p14:creationId xmlns:p14="http://schemas.microsoft.com/office/powerpoint/2010/main" val="374542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D45C461-4827-469C-ADB7-3E903B0E1866}" type="datetime3">
              <a:rPr lang="en-US" smtClean="0">
                <a:solidFill>
                  <a:prstClr val="black"/>
                </a:solidFill>
              </a:rPr>
              <a:pPr/>
              <a:t>7 September 2017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prstClr val="black"/>
                </a:solidFill>
              </a:rPr>
              <a:t>Writing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894868-2750-4D78-85F7-18FB63F7EDA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7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76850" y="617498"/>
            <a:ext cx="22098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State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of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Kuwait</a:t>
            </a:r>
            <a:endParaRPr lang="ar-KW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ucoinLight" panose="020D06020503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2850" y="986830"/>
            <a:ext cx="2768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Ministry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of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Education</a:t>
            </a:r>
            <a:endParaRPr lang="ar-KW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ucoinLight" panose="020D06020503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9500" y="1371958"/>
            <a:ext cx="30353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ELT General Supervision</a:t>
            </a:r>
            <a:endParaRPr lang="ar-KW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ucoinLight" panose="020D06020503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1950" y="2667000"/>
            <a:ext cx="7010400" cy="310469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 dirty="0"/>
              <a:t> Teaching </a:t>
            </a:r>
            <a:r>
              <a:rPr lang="en-US" dirty="0" smtClean="0"/>
              <a:t>Grammar through reading and writing </a:t>
            </a:r>
            <a:r>
              <a:rPr lang="en-US" dirty="0" smtClean="0"/>
              <a:t>based on active learning</a:t>
            </a:r>
            <a:endParaRPr lang="ar-KW" dirty="0"/>
          </a:p>
        </p:txBody>
      </p:sp>
    </p:spTree>
    <p:extLst>
      <p:ext uri="{BB962C8B-B14F-4D97-AF65-F5344CB8AC3E}">
        <p14:creationId xmlns:p14="http://schemas.microsoft.com/office/powerpoint/2010/main" val="174172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054679" y="3886201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Exposure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097238" y="2743201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Observation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175479" y="4953001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Understand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036990" y="1447801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Trial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246612" y="1458687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Practice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75478" y="304801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Use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314646" y="3918858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Remember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18780711-2EE4-4D74-AEA4-04456486A0EC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10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42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446564" y="3048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Exposure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467016" y="25146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Observation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470356" y="4753896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Understand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5303520" y="36576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Trial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303520" y="13716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Practice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13716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Use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122920" y="3657600"/>
            <a:ext cx="2011680" cy="1371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Bell MT" panose="02020503060305020303" pitchFamily="18" charset="0"/>
                <a:cs typeface="Times New Roman" panose="02020603050405020304" pitchFamily="18" charset="0"/>
              </a:rPr>
              <a:t>Remember</a:t>
            </a:r>
            <a:endParaRPr lang="ar-KW" b="1" dirty="0">
              <a:solidFill>
                <a:srgbClr val="002060"/>
              </a:solidFill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3276600" y="1828800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1" name="Down Arrow 10"/>
          <p:cNvSpPr/>
          <p:nvPr/>
        </p:nvSpPr>
        <p:spPr>
          <a:xfrm>
            <a:off x="3293808" y="4041060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3" name="Bent-Up Arrow 12"/>
          <p:cNvSpPr/>
          <p:nvPr/>
        </p:nvSpPr>
        <p:spPr>
          <a:xfrm>
            <a:off x="4572000" y="5170714"/>
            <a:ext cx="1828800" cy="62048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4" name="Down Arrow 13"/>
          <p:cNvSpPr/>
          <p:nvPr/>
        </p:nvSpPr>
        <p:spPr>
          <a:xfrm rot="10800000">
            <a:off x="6096000" y="2895600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6" name="U-Turn Arrow 15"/>
          <p:cNvSpPr/>
          <p:nvPr/>
        </p:nvSpPr>
        <p:spPr>
          <a:xfrm>
            <a:off x="6145322" y="533400"/>
            <a:ext cx="3108960" cy="685800"/>
          </a:xfrm>
          <a:prstGeom prst="uturnArrow">
            <a:avLst>
              <a:gd name="adj1" fmla="val 25000"/>
              <a:gd name="adj2" fmla="val 24206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>
              <a:solidFill>
                <a:schemeClr val="tx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8915400" y="2895600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2CE53236-FE59-4A06-ABD4-1D1B4DEEB565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11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8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</a:t>
            </a:r>
            <a:r>
              <a:rPr lang="en-US" dirty="0" smtClean="0"/>
              <a:t>5</a:t>
            </a:r>
            <a:endParaRPr lang="ar-KW" dirty="0"/>
          </a:p>
        </p:txBody>
      </p:sp>
      <p:sp>
        <p:nvSpPr>
          <p:cNvPr id="4" name="TextBox 3"/>
          <p:cNvSpPr txBox="1"/>
          <p:nvPr/>
        </p:nvSpPr>
        <p:spPr>
          <a:xfrm>
            <a:off x="1676401" y="2851666"/>
            <a:ext cx="97028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just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r>
              <a:rPr lang="en-US" dirty="0"/>
              <a:t>In your groups, t</a:t>
            </a:r>
            <a:r>
              <a:rPr lang="en-US" dirty="0" smtClean="0"/>
              <a:t>ry to share your experience about </a:t>
            </a:r>
            <a:r>
              <a:rPr lang="en-US" dirty="0"/>
              <a:t>teaching </a:t>
            </a:r>
            <a:r>
              <a:rPr lang="en-US" dirty="0" smtClean="0"/>
              <a:t>grammar.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876DBE34-0DCA-4983-A2D6-A57105305841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12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2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2242269"/>
            <a:ext cx="8839200" cy="192052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 Functional Approach of </a:t>
            </a:r>
            <a:r>
              <a:rPr lang="en-US" dirty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T</a:t>
            </a:r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eaching Grammar through reading and writing </a:t>
            </a:r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13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52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2851667"/>
            <a:ext cx="9829800" cy="131112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What is a functional approach in teaching grammar?</a:t>
            </a:r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14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36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663208"/>
            <a:ext cx="10058400" cy="380411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It focuses on what grammar does:</a:t>
            </a:r>
          </a:p>
          <a:p>
            <a:endParaRPr lang="en-US" dirty="0" smtClean="0">
              <a:ln w="9525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algn="l"/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Grammar has three main tasks or functions: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Makes meaning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Connects ideas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Creates social relationships</a:t>
            </a:r>
          </a:p>
          <a:p>
            <a:pPr algn="l"/>
            <a:endParaRPr lang="ar-KW" sz="3600" b="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15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36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461064"/>
            <a:ext cx="103632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1)How does grammar make meaning?</a:t>
            </a:r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16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32803"/>
            <a:ext cx="9372600" cy="4967514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571500" indent="-571500" algn="l">
              <a:buFont typeface="Arial" pitchFamily="34" charset="0"/>
              <a:buChar char="•"/>
            </a:pPr>
            <a:endParaRPr lang="en-US" sz="3200" u="none" dirty="0" smtClean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algn="l"/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    </a:t>
            </a: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The existence of the following elements in a sentence give it a meaning:</a:t>
            </a:r>
          </a:p>
          <a:p>
            <a:pPr algn="l"/>
            <a:endParaRPr lang="en-US" sz="3200" u="none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algn="l"/>
            <a:endParaRPr lang="en-US" sz="3200" u="none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Participants ( common nouns, pronouns etc…)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Processes: What are they thinking/ doing/feeling or being?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Circumstances: When/where/ and how are the processes?</a:t>
            </a:r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17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9950" y="-152400"/>
            <a:ext cx="10515600" cy="8519255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Activities</a:t>
            </a:r>
          </a:p>
          <a:p>
            <a:pPr algn="l"/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Example: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Let’s try it out!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Can you list the “participants”,</a:t>
            </a:r>
            <a:r>
              <a:rPr kumimoji="0" lang="en-US" sz="3200" b="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  <a:latin typeface="Euphemia"/>
                <a:cs typeface="+mn-cs"/>
              </a:rPr>
              <a:t> </a:t>
            </a:r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“processes” and “circumstances from the following paragraph? 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The young baseball player is a good boy </a:t>
            </a:r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from England</a:t>
            </a: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. </a:t>
            </a:r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He likes spending most of his time in the sports center</a:t>
            </a: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.</a:t>
            </a:r>
          </a:p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Extension: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Apply to New Sentence:( Students have  to complete the blanks using their own words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The ………….. teachers from …………… are working hardly in the …………….</a:t>
            </a:r>
            <a:endParaRPr lang="en-US" sz="320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endParaRPr lang="en-US" sz="320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 </a:t>
            </a:r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kumimoji="0" lang="en-US" sz="3200" b="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000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  <a:latin typeface="Euphemia"/>
                <a:cs typeface="+mn-cs"/>
              </a:rPr>
              <a:t> </a:t>
            </a:r>
            <a:endParaRPr kumimoji="0" lang="en-US" sz="3200" b="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  <a:latin typeface="Euphemi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18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92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2851667"/>
            <a:ext cx="9829800" cy="131112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2) How does grammar connect ideas?</a:t>
            </a:r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19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92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838200"/>
            <a:ext cx="10020300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200" dirty="0" smtClean="0"/>
              <a:t>By </a:t>
            </a:r>
            <a:r>
              <a:rPr lang="en-US" sz="3200" dirty="0"/>
              <a:t>the end of this session, we should be able </a:t>
            </a:r>
            <a:r>
              <a:rPr lang="en-US" sz="3200" dirty="0" smtClean="0"/>
              <a:t>to:</a:t>
            </a:r>
            <a:endParaRPr lang="ar-KW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2262664"/>
            <a:ext cx="8229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Differentiate between grammar and structure.</a:t>
            </a:r>
            <a:endParaRPr lang="ar-KW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3200400"/>
            <a:ext cx="8229600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B8D082">
                  <a:lumMod val="50000"/>
                </a:srgbClr>
              </a:buClr>
              <a:buFontTx/>
              <a:buChar char="•"/>
            </a:pPr>
            <a:r>
              <a:rPr lang="en-US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Recognise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 the process of teaching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grammar with reference to different approaches</a:t>
            </a:r>
            <a:r>
              <a:rPr lang="en-US" sz="4000" dirty="0" smtClean="0">
                <a:ln w="0"/>
                <a:solidFill>
                  <a:srgbClr val="465562"/>
                </a:solidFill>
                <a:effectLst>
                  <a:outerShdw blurRad="38100" dist="19050" dir="2700000" algn="tl" rotWithShape="0">
                    <a:srgbClr val="465562">
                      <a:alpha val="40000"/>
                    </a:srgbClr>
                  </a:outerShdw>
                </a:effectLst>
                <a:latin typeface="Bell MT" panose="02020503060305020303" pitchFamily="18" charset="0"/>
                <a:cs typeface="Times New Roman" pitchFamily="18" charset="0"/>
              </a:rPr>
              <a:t>.</a:t>
            </a:r>
            <a:endParaRPr lang="en-US" sz="4000" dirty="0">
              <a:ln w="0"/>
              <a:solidFill>
                <a:srgbClr val="465562"/>
              </a:solidFill>
              <a:effectLst>
                <a:outerShdw blurRad="38100" dist="19050" dir="2700000" algn="tl" rotWithShape="0">
                  <a:srgbClr val="465562">
                    <a:alpha val="40000"/>
                  </a:srgbClr>
                </a:outerShdw>
              </a:effectLst>
              <a:latin typeface="Bell MT" panose="02020503060305020303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0" y="4138136"/>
            <a:ext cx="82296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Present a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grammar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lesson based on the active learning stages.</a:t>
            </a:r>
            <a:endParaRPr lang="ar-KW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12C465E5-68D1-4B5D-95C8-9A5122383929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066800"/>
            <a:ext cx="9829800" cy="1311128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By using cohesive devices.</a:t>
            </a:r>
          </a:p>
          <a:p>
            <a:pPr algn="l"/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20</a:t>
            </a:fld>
            <a:endParaRPr lang="ar-KW" b="1">
              <a:solidFill>
                <a:srgbClr val="00206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299349"/>
              </p:ext>
            </p:extLst>
          </p:nvPr>
        </p:nvGraphicFramePr>
        <p:xfrm>
          <a:off x="2146300" y="2667000"/>
          <a:ext cx="8128000" cy="2123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Meaning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Example of Cohesive Devices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Addition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And/ and then /furthermore …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Compare /Contrast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But/ for example /instead / however/ on the other hand</a:t>
                      </a:r>
                      <a:r>
                        <a:rPr lang="en-US" baseline="0" dirty="0" smtClean="0"/>
                        <a:t> …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Time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When / then …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Conclusion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To conclude/</a:t>
                      </a:r>
                      <a:r>
                        <a:rPr lang="en-US" baseline="0" dirty="0" smtClean="0"/>
                        <a:t> Finally …</a:t>
                      </a:r>
                      <a:endParaRPr lang="ar-KW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92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554808"/>
            <a:ext cx="10134600" cy="6180153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Activities:</a:t>
            </a:r>
          </a:p>
          <a:p>
            <a:pPr algn="l"/>
            <a:r>
              <a:rPr lang="en-US" sz="3200" dirty="0" smtClean="0">
                <a:solidFill>
                  <a:srgbClr val="0070C0"/>
                </a:solidFill>
              </a:rPr>
              <a:t>Activity 1:</a:t>
            </a:r>
          </a:p>
          <a:p>
            <a:pPr algn="l"/>
            <a:r>
              <a:rPr lang="en-US" sz="3200" u="none" dirty="0" smtClean="0">
                <a:solidFill>
                  <a:schemeClr val="tx2"/>
                </a:solidFill>
              </a:rPr>
              <a:t>Identify cohesive devices (connectors) from a passage and write their meanings:</a:t>
            </a:r>
          </a:p>
          <a:p>
            <a:pPr algn="l"/>
            <a:r>
              <a:rPr lang="en-US" sz="3200" dirty="0">
                <a:solidFill>
                  <a:srgbClr val="0070C0"/>
                </a:solidFill>
              </a:rPr>
              <a:t>Activity </a:t>
            </a:r>
            <a:r>
              <a:rPr lang="en-US" sz="3200" dirty="0" smtClean="0">
                <a:solidFill>
                  <a:srgbClr val="0070C0"/>
                </a:solidFill>
              </a:rPr>
              <a:t>2: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u="none" dirty="0">
                <a:solidFill>
                  <a:schemeClr val="tx2"/>
                </a:solidFill>
              </a:rPr>
              <a:t>Choose a text composed of short sentences without cohesive devices</a:t>
            </a:r>
            <a:r>
              <a:rPr lang="en-US" sz="3200" u="none" dirty="0" smtClean="0">
                <a:solidFill>
                  <a:schemeClr val="tx2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u="none" dirty="0" smtClean="0">
                <a:solidFill>
                  <a:schemeClr val="tx2"/>
                </a:solidFill>
              </a:rPr>
              <a:t>Combine sentences using connectors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u="none" dirty="0" smtClean="0">
                <a:solidFill>
                  <a:schemeClr val="tx2"/>
                </a:solidFill>
              </a:rPr>
              <a:t>Explain the rationale for choice of connectors.</a:t>
            </a:r>
          </a:p>
          <a:p>
            <a:pPr algn="l"/>
            <a:r>
              <a:rPr lang="en-US" sz="3600" dirty="0" smtClean="0"/>
              <a:t>Remark: No correct answer. The aim is </a:t>
            </a:r>
            <a:r>
              <a:rPr lang="en-US" sz="3600" dirty="0" err="1" smtClean="0"/>
              <a:t>discusssion</a:t>
            </a:r>
            <a:r>
              <a:rPr lang="en-US" sz="3600" dirty="0" smtClean="0"/>
              <a:t>.</a:t>
            </a:r>
            <a:endParaRPr lang="en-US" sz="3600" dirty="0"/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endParaRPr kumimoji="0" lang="en-US" sz="3200" b="0" dirty="0">
              <a:ln>
                <a:noFill/>
              </a:ln>
              <a:solidFill>
                <a:srgbClr val="0070C0"/>
              </a:solidFill>
              <a:effectLst/>
              <a:latin typeface="Euphemia"/>
              <a:cs typeface="+mn-cs"/>
            </a:endParaRPr>
          </a:p>
          <a:p>
            <a:pPr algn="l"/>
            <a:endParaRPr lang="ar-KW" sz="3200" u="none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21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581025"/>
            <a:ext cx="9753600" cy="233294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How does grammar create relationships?</a:t>
            </a:r>
            <a:endParaRPr kumimoji="0" lang="en-US" sz="1800" b="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46556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  <a:latin typeface="Euphemia"/>
              <a:cs typeface="+mn-cs"/>
            </a:endParaRPr>
          </a:p>
          <a:p>
            <a:pPr algn="l"/>
            <a:endParaRPr kumimoji="0" lang="en-US" sz="3200" b="0" dirty="0">
              <a:ln>
                <a:noFill/>
              </a:ln>
              <a:solidFill>
                <a:srgbClr val="0070C0"/>
              </a:solidFill>
              <a:effectLst/>
              <a:latin typeface="Euphemia"/>
            </a:endParaRPr>
          </a:p>
          <a:p>
            <a:pPr algn="l"/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22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3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1684" y="990600"/>
            <a:ext cx="10134600" cy="2025170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Modality</a:t>
            </a:r>
            <a:r>
              <a:rPr lang="en-US" sz="36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 creates relationship between the listener and the speaker.</a:t>
            </a:r>
            <a:endParaRPr lang="en-US" sz="3600" u="none" dirty="0" smtClean="0">
              <a:ln w="9525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kumimoji="0" lang="en-US" sz="3200" b="0" dirty="0">
              <a:ln>
                <a:noFill/>
              </a:ln>
              <a:solidFill>
                <a:srgbClr val="0070C0"/>
              </a:solidFill>
              <a:effectLst/>
              <a:latin typeface="Euphemia"/>
            </a:endParaRPr>
          </a:p>
          <a:p>
            <a:pPr algn="l"/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23</a:t>
            </a:fld>
            <a:endParaRPr lang="ar-KW" b="1">
              <a:solidFill>
                <a:srgbClr val="00206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204844"/>
              </p:ext>
            </p:extLst>
          </p:nvPr>
        </p:nvGraphicFramePr>
        <p:xfrm>
          <a:off x="2057400" y="2438400"/>
          <a:ext cx="8128000" cy="1752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Examples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Terms of Modality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Will / can</a:t>
                      </a:r>
                      <a:r>
                        <a:rPr lang="en-US" baseline="0" dirty="0" smtClean="0"/>
                        <a:t> / may / should / must etc…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Modal Auxiliary Verbs</a:t>
                      </a:r>
                      <a:endParaRPr kumimoji="0" lang="ar-KW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Maybe / perhaps / arguably / etc... 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Modal Adverbs</a:t>
                      </a:r>
                      <a:endParaRPr lang="ar-KW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Possibility / probability / etc…</a:t>
                      </a:r>
                      <a:endParaRPr lang="ar-KW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Modal Nouns</a:t>
                      </a:r>
                      <a:endParaRPr lang="ar-KW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457200"/>
            <a:ext cx="10134600" cy="6167842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Activities</a:t>
            </a:r>
          </a:p>
          <a:p>
            <a:pPr algn="l"/>
            <a:r>
              <a:rPr lang="en-US" sz="3200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Activity 1: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Students underline modality from a passage.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Students discuss the rationale behind their sorting.</a:t>
            </a:r>
          </a:p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Activity 2</a:t>
            </a:r>
            <a:r>
              <a:rPr lang="en-US" sz="3200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: </a:t>
            </a: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Modality </a:t>
            </a:r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scale</a:t>
            </a:r>
          </a:p>
          <a:p>
            <a:pPr algn="l"/>
            <a:r>
              <a:rPr lang="en-US" sz="3200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Example: </a:t>
            </a:r>
            <a:r>
              <a:rPr lang="en-US" sz="3200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Identify modality and their meaning:</a:t>
            </a:r>
          </a:p>
          <a:p>
            <a:pPr algn="l"/>
            <a:r>
              <a:rPr lang="en-US" sz="3200" u="none" dirty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It is essential </a:t>
            </a: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that … ( Firm= Certain )</a:t>
            </a:r>
          </a:p>
          <a:p>
            <a:pPr algn="l"/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You might suggest that … ( Gentle= Uncertain )</a:t>
            </a:r>
          </a:p>
          <a:p>
            <a:pPr algn="l"/>
            <a:r>
              <a:rPr lang="en-US" sz="3200" dirty="0">
                <a:ln w="9525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Activity 3:</a:t>
            </a:r>
            <a:endParaRPr lang="en-US" sz="3200" dirty="0">
              <a:ln w="9525">
                <a:solidFill>
                  <a:srgbClr val="FFFFFF"/>
                </a:solidFill>
                <a:prstDash val="solid"/>
              </a:ln>
              <a:solidFill>
                <a:srgbClr val="00B0F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kumimoji="0" lang="en-US" sz="3200" b="0" u="none" dirty="0" smtClean="0">
                <a:ln>
                  <a:noFill/>
                </a:ln>
                <a:solidFill>
                  <a:schemeClr val="tx1"/>
                </a:solidFill>
                <a:effectLst/>
                <a:latin typeface="Euphemia"/>
              </a:rPr>
              <a:t>Students take on different roles ( parent/ friend ) and give advice:</a:t>
            </a:r>
            <a:endParaRPr kumimoji="0" lang="en-US" sz="3200" b="0" u="none" dirty="0">
              <a:ln>
                <a:noFill/>
              </a:ln>
              <a:solidFill>
                <a:schemeClr val="tx1"/>
              </a:solidFill>
              <a:effectLst/>
              <a:latin typeface="Euphemia"/>
            </a:endParaRPr>
          </a:p>
          <a:p>
            <a:pPr algn="l"/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24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242269"/>
            <a:ext cx="10210800" cy="192052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Why is it important to apply a functional approach in teaching grammar?</a:t>
            </a:r>
            <a:endParaRPr lang="ar-KW" dirty="0">
              <a:ln w="9525">
                <a:solidFill>
                  <a:srgbClr val="FFFFFF"/>
                </a:solidFill>
                <a:prstDash val="solid"/>
              </a:ln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25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36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2297669"/>
            <a:ext cx="7010400" cy="1865126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Connects grammar to meaning.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Fosters thinking skills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Integrates all four skills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3200" u="none" dirty="0" smtClean="0">
                <a:ln w="9525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Promotes discussion</a:t>
            </a:r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26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4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276600"/>
            <a:ext cx="10134600" cy="163737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n w="9525">
                  <a:solidFill>
                    <a:srgbClr val="FFFFFF"/>
                  </a:solidFill>
                  <a:prstDash val="solid"/>
                </a:ln>
                <a:effectLst>
                  <a:glow rad="228600">
                    <a:srgbClr val="9BAAB7">
                      <a:satMod val="175000"/>
                      <a:alpha val="40000"/>
                    </a:srgbClr>
                  </a:glow>
                </a:effectLst>
              </a:rPr>
              <a:t>Guided Discovery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kumimoji="0" lang="en-US" sz="3200" b="0" dirty="0">
              <a:ln>
                <a:noFill/>
              </a:ln>
              <a:solidFill>
                <a:srgbClr val="0070C0"/>
              </a:solidFill>
              <a:effectLst/>
              <a:latin typeface="Euphemia"/>
            </a:endParaRPr>
          </a:p>
          <a:p>
            <a:pPr algn="l"/>
            <a:endParaRPr lang="ar-KW" sz="3200" u="none" dirty="0">
              <a:ln w="9525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glow rad="228600">
                  <a:srgbClr val="9BAAB7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7B9C9F7-9DD9-431F-BC2C-D546029A1CA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27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799" y="2851666"/>
            <a:ext cx="955040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just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pPr algn="ctr"/>
            <a:r>
              <a:rPr lang="en-US" dirty="0"/>
              <a:t>What is guided discovery approach?</a:t>
            </a:r>
            <a:endParaRPr lang="ar-K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AAA6AA59-D66F-433C-B08F-3BDEF81C5A3A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28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38748" y="393701"/>
            <a:ext cx="1005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Guided discovery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also known as an inductive approach, is a technique where a teacher provides examples of a language item and helps the learners to find the rules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themselves.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1208" y="5493603"/>
            <a:ext cx="1005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These types of activity are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student-centered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so the learners often invest a lot more in them. 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8920" y="1905000"/>
            <a:ext cx="10058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Guided discovery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as the name suggests, is a learning model that encourages students to discover concepts on their own through the guided facilitation of their teacher. Students explore the material individually or with a group and, with the help of leading questions from the instructor, draw conclusions and make connections that lead them to completing the learning objective. Guided discovery is a powerful and engaging tool that promotes increased student involvement and retention of the subject matter.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D80103FC-A791-4D15-9E92-9802F99318A3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29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3048001"/>
            <a:ext cx="9829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rPr>
              <a:t>In your groups, try to define what grammar is.</a:t>
            </a:r>
            <a:endParaRPr lang="ar-KW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ucoinLight" panose="020D06020503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14478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1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11CB1694-3B32-4994-90D4-215354BE4B4A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55956" y="527979"/>
            <a:ext cx="1005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Guided Discovery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is characterized by convergent thinking. 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51860" y="1177417"/>
            <a:ext cx="1005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The instructor devises a series of statements or questions that guide the learner, step by logical step, making a series of discoveries that leads to a single predetermined goal.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7112" y="2698957"/>
            <a:ext cx="1005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In other words the instructor initiates a stimulus and the learner reacts by engaging in active inquiry thereby discovering the appropriate response.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1712" y="4222956"/>
            <a:ext cx="10058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Mosston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 (1972:117) specifies ten cognitive operations that might take place as the learner engages in active inquiry: recognizing, </a:t>
            </a:r>
            <a:r>
              <a:rPr lang="en-US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analysing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synthesizing, comparing and contrasting, drawing conclusions, hypothesizing memorizing, inquiring, inventing, and discovering. </a:t>
            </a:r>
            <a:endParaRPr lang="ar-KW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7204C2AE-7FF2-488B-9B8B-CADE2842DADB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30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8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799" y="2840574"/>
            <a:ext cx="817880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r>
              <a:rPr lang="en-US" dirty="0"/>
              <a:t>How does a lesson proceed?</a:t>
            </a:r>
            <a:endParaRPr lang="ar-K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FA82FD2B-2C88-41DF-9318-8084A92CF89D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31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12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6096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Input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43285" y="628856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Learning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00652" y="645652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Use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22860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Restricted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Exposure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3233" y="34290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Authentic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Exposure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4603956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Clarification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Guided Discovery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98652" y="34290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Noticing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13400" y="50292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Preparing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6800" y="44958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Restricted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Output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86800" y="5486400"/>
            <a:ext cx="2286000" cy="914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Authentic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Output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6" name="Notched Right Arrow 15"/>
          <p:cNvSpPr/>
          <p:nvPr/>
        </p:nvSpPr>
        <p:spPr>
          <a:xfrm rot="1637516">
            <a:off x="4320410" y="2898877"/>
            <a:ext cx="1116234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8" name="Notched Right Arrow 17"/>
          <p:cNvSpPr/>
          <p:nvPr/>
        </p:nvSpPr>
        <p:spPr>
          <a:xfrm>
            <a:off x="4343400" y="3657600"/>
            <a:ext cx="1109620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9" name="Notched Right Arrow 18"/>
          <p:cNvSpPr/>
          <p:nvPr/>
        </p:nvSpPr>
        <p:spPr>
          <a:xfrm rot="19730519">
            <a:off x="4360832" y="4442530"/>
            <a:ext cx="1092673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0" name="Notched Right Arrow 19"/>
          <p:cNvSpPr/>
          <p:nvPr/>
        </p:nvSpPr>
        <p:spPr>
          <a:xfrm rot="20017833">
            <a:off x="7973662" y="5008664"/>
            <a:ext cx="651119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1" name="Notched Right Arrow 20"/>
          <p:cNvSpPr/>
          <p:nvPr/>
        </p:nvSpPr>
        <p:spPr>
          <a:xfrm rot="1671547">
            <a:off x="7969138" y="5603871"/>
            <a:ext cx="672979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2" name="Notched Right Arrow 21"/>
          <p:cNvSpPr/>
          <p:nvPr/>
        </p:nvSpPr>
        <p:spPr>
          <a:xfrm>
            <a:off x="4387644" y="812800"/>
            <a:ext cx="914400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23" name="Notched Right Arrow 22"/>
          <p:cNvSpPr/>
          <p:nvPr/>
        </p:nvSpPr>
        <p:spPr>
          <a:xfrm>
            <a:off x="7846140" y="899652"/>
            <a:ext cx="914400" cy="431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412B77D9-8613-4A72-8712-115B918D6F11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32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05000" y="287592"/>
            <a:ext cx="2743200" cy="13716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Presentation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Input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Clarification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6" name="Notched Right Arrow 5"/>
          <p:cNvSpPr/>
          <p:nvPr/>
        </p:nvSpPr>
        <p:spPr>
          <a:xfrm rot="5400000">
            <a:off x="3000877" y="1723523"/>
            <a:ext cx="551446" cy="457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7" name="Notched Right Arrow 6"/>
          <p:cNvSpPr/>
          <p:nvPr/>
        </p:nvSpPr>
        <p:spPr>
          <a:xfrm>
            <a:off x="4716079" y="975718"/>
            <a:ext cx="548640" cy="457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8" name="Rectangle 7"/>
          <p:cNvSpPr/>
          <p:nvPr/>
        </p:nvSpPr>
        <p:spPr>
          <a:xfrm>
            <a:off x="5334000" y="789036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Practice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9" name="Notched Right Arrow 8"/>
          <p:cNvSpPr/>
          <p:nvPr/>
        </p:nvSpPr>
        <p:spPr>
          <a:xfrm rot="5400000">
            <a:off x="6356736" y="1703256"/>
            <a:ext cx="545328" cy="457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0" name="Notched Right Arrow 9"/>
          <p:cNvSpPr/>
          <p:nvPr/>
        </p:nvSpPr>
        <p:spPr>
          <a:xfrm rot="150444">
            <a:off x="8170251" y="970455"/>
            <a:ext cx="549939" cy="457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1" name="Rectangle 10"/>
          <p:cNvSpPr/>
          <p:nvPr/>
        </p:nvSpPr>
        <p:spPr>
          <a:xfrm>
            <a:off x="8813077" y="791988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Production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2" name="Notched Right Arrow 11"/>
          <p:cNvSpPr/>
          <p:nvPr/>
        </p:nvSpPr>
        <p:spPr>
          <a:xfrm rot="5400000">
            <a:off x="9928288" y="1704912"/>
            <a:ext cx="548640" cy="4572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3" name="Rectangle 12"/>
          <p:cNvSpPr/>
          <p:nvPr/>
        </p:nvSpPr>
        <p:spPr>
          <a:xfrm>
            <a:off x="1905000" y="2234382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Context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5000" y="3232356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Teacher’s explanation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05000" y="4222961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Guided Discovery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22208" y="5188903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Self-directed 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Discovery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80704" y="2225040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Drills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80704" y="3211103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Exercises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3496" y="4204970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Dialogues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73328" y="5182639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Games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797416" y="2225040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Speaking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813077" y="3211103"/>
            <a:ext cx="2743200" cy="8229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Writing</a:t>
            </a:r>
            <a:endParaRPr lang="ar-KW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199F0738-9BE0-40F2-BF84-CF380A6D0929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33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399" y="2514600"/>
            <a:ext cx="970280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pPr algn="just"/>
            <a:r>
              <a:rPr lang="en-US" dirty="0"/>
              <a:t>How does a grammar lesson proceed in relation to active learning approach?</a:t>
            </a:r>
            <a:endParaRPr lang="ar-K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2F18729A-F71B-438D-9757-193E9C76F355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34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</a:t>
            </a:r>
            <a:r>
              <a:rPr lang="en-US" dirty="0" smtClean="0"/>
              <a:t>6</a:t>
            </a:r>
            <a:endParaRPr lang="ar-KW" dirty="0"/>
          </a:p>
        </p:txBody>
      </p:sp>
    </p:spTree>
    <p:extLst>
      <p:ext uri="{BB962C8B-B14F-4D97-AF65-F5344CB8AC3E}">
        <p14:creationId xmlns:p14="http://schemas.microsoft.com/office/powerpoint/2010/main" val="413643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399" y="2514600"/>
            <a:ext cx="9702801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pPr algn="just"/>
            <a:r>
              <a:rPr lang="en-US" dirty="0" smtClean="0"/>
              <a:t>Remark:</a:t>
            </a:r>
          </a:p>
          <a:p>
            <a:pPr algn="just"/>
            <a:r>
              <a:rPr lang="en-US" dirty="0" smtClean="0"/>
              <a:t>Introducing any grammatical point needs a context: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en-US" dirty="0" smtClean="0"/>
              <a:t>A short paragraph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en-US" dirty="0" smtClean="0"/>
              <a:t>A dialogue whether written or spoken</a:t>
            </a:r>
            <a:endParaRPr lang="ar-KW" sz="1800" b="0" dirty="0">
              <a:solidFill>
                <a:srgbClr val="465562"/>
              </a:solidFill>
              <a:effectLst/>
              <a:latin typeface="Euphemia"/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en-US" dirty="0" smtClean="0"/>
              <a:t>A situation </a:t>
            </a:r>
          </a:p>
          <a:p>
            <a:pPr algn="just"/>
            <a:endParaRPr lang="ar-K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2F18729A-F71B-438D-9757-193E9C76F355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35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77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91869"/>
            <a:ext cx="9906000" cy="646331"/>
          </a:xfr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kumimoji="1" lang="en-US" sz="40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Stages of an active learning lesson plan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00200" y="1066800"/>
            <a:ext cx="9906000" cy="5231608"/>
          </a:xfrm>
        </p:spPr>
        <p:txBody>
          <a:bodyPr>
            <a:noAutofit/>
          </a:bodyPr>
          <a:lstStyle/>
          <a:p>
            <a:pPr marL="0" indent="0" algn="l" rtl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The following are the stages of an active learning lesson plan:</a:t>
            </a:r>
            <a:endParaRPr lang="en-US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  <a:p>
            <a:pPr marL="457200" indent="-457200" algn="l" rtl="0">
              <a:lnSpc>
                <a:spcPct val="100000"/>
              </a:lnSpc>
              <a:spcAft>
                <a:spcPts val="1000"/>
              </a:spcAft>
              <a:buAutoNum type="arabicPeriod"/>
            </a:pPr>
            <a:r>
              <a:rPr 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Stimulation 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question: </a:t>
            </a:r>
            <a:r>
              <a:rPr 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(motivation stage)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.</a:t>
            </a:r>
          </a:p>
          <a:p>
            <a:pPr marL="0" indent="0" algn="l" rtl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If your lesson is about the simple past, you can start your lesson by asking students:</a:t>
            </a:r>
          </a:p>
          <a:p>
            <a:pPr marL="0" indent="0" algn="l" rtl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What did you do yesterday?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DC2F876B-0894-4907-984C-A96DF3B4138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36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9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2600" y="764705"/>
            <a:ext cx="9753600" cy="5315421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2. Research </a:t>
            </a: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Question and Assignment: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 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  <a:p>
            <a:pPr marL="0" indent="0" algn="just" rtl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	In groups, asking students to answer the following question and make a poster that shows Kuwaitis’ life in the past.</a:t>
            </a:r>
          </a:p>
          <a:p>
            <a:pPr marL="0" indent="0" algn="just" rtl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How did people use to live in Kuwait?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  <a:p>
            <a:pPr marL="0" indent="0">
              <a:lnSpc>
                <a:spcPct val="120000"/>
              </a:lnSpc>
              <a:buNone/>
            </a:pP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82AFC033-2017-4243-998E-DDA18E07506D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37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0" y="188640"/>
            <a:ext cx="10058400" cy="5907360"/>
          </a:xfrm>
        </p:spPr>
        <p:txBody>
          <a:bodyPr>
            <a:normAutofit fontScale="92500"/>
          </a:bodyPr>
          <a:lstStyle/>
          <a:p>
            <a:pPr marL="0" indent="0" algn="l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3. Sharing </a:t>
            </a:r>
            <a:r>
              <a:rPr lang="en-US" sz="3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information and discussion</a:t>
            </a:r>
            <a:r>
              <a:rPr lang="en-US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:</a:t>
            </a:r>
          </a:p>
          <a:p>
            <a:pPr marL="0" indent="0" algn="just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	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Think, Pair, and share:</a:t>
            </a:r>
          </a:p>
          <a:p>
            <a:pPr marL="0" indent="0" algn="just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Students discuss the question within the group, then they share their products with the other groups.</a:t>
            </a:r>
          </a:p>
          <a:p>
            <a:pPr marL="0" indent="0" algn="just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Through Criteria-based Assessment Chart, students choose the best work.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Remark: </a:t>
            </a: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Students have to deduce the 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rule </a:t>
            </a: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of the simple past 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and the rule of past </a:t>
            </a: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habit and their usage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.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Teacher can introduce Text book materials at this stage. </a:t>
            </a:r>
            <a:endParaRPr lang="en-US" sz="3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Times New Roman"/>
              <a:cs typeface="Arial"/>
            </a:endParaRPr>
          </a:p>
          <a:p>
            <a:pPr marL="0" indent="0" algn="just" rtl="0">
              <a:lnSpc>
                <a:spcPct val="120000"/>
              </a:lnSpc>
              <a:spcBef>
                <a:spcPts val="0"/>
              </a:spcBef>
              <a:buNone/>
            </a:pPr>
            <a:endParaRPr lang="en-US" sz="3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3ABDAEB5-941A-47F8-885D-3B1758E093EC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38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3ABDAEB5-941A-47F8-885D-3B1758E093EC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39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5029200" y="990600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7</a:t>
            </a:r>
            <a:endParaRPr lang="ar-KW" dirty="0"/>
          </a:p>
        </p:txBody>
      </p:sp>
      <p:sp>
        <p:nvSpPr>
          <p:cNvPr id="8" name="مستطيل 7"/>
          <p:cNvSpPr/>
          <p:nvPr/>
        </p:nvSpPr>
        <p:spPr>
          <a:xfrm>
            <a:off x="1676400" y="2441037"/>
            <a:ext cx="990600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Think about the criteria that you may choose to assess well students’ work.</a:t>
            </a:r>
            <a:endParaRPr lang="en-US" sz="3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906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0200" y="685800"/>
            <a:ext cx="9829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	In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 linguistics, grammar is a set of structural rules governing the composition of clauses, phrases, and words in any given natural language. </a:t>
            </a:r>
            <a:endParaRPr lang="ar-KW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3276600"/>
            <a:ext cx="9829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	The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term refers also to the study of such rules, and this field includes phonology, morphology, and syntax, often complemented by phonetics, semantics and syntax.</a:t>
            </a:r>
            <a:endParaRPr lang="ar-KW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68B020D1-AAC8-48A7-809B-C12984584B1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4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00200" y="260649"/>
            <a:ext cx="9874696" cy="6216351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4. Creative </a:t>
            </a: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application: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  <a:p>
            <a:pPr marL="0" indent="0" algn="just" rtl="0">
              <a:lnSpc>
                <a:spcPct val="110000"/>
              </a:lnSpc>
              <a:spcAft>
                <a:spcPts val="1000"/>
              </a:spcAft>
              <a:buNone/>
            </a:pP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Times New Roman"/>
                <a:cs typeface="Arial"/>
              </a:rPr>
              <a:t>	Asking students to transform the ideas suggested about Kuwaitis’ life in the past in a good paragraph. Each group uses the same ideas they used in their project.</a:t>
            </a:r>
          </a:p>
          <a:p>
            <a:pPr marL="0" indent="0" algn="just" rtl="0">
              <a:lnSpc>
                <a:spcPct val="110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The work can start individually and then students can share their work to be corrected with their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peers.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 </a:t>
            </a:r>
            <a:endParaRPr lang="en-US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  <a:p>
            <a:pPr marL="0" indent="0" algn="just" rtl="0">
              <a:lnSpc>
                <a:spcPct val="110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ea typeface="Calibri"/>
                <a:cs typeface="Arial"/>
              </a:rPr>
              <a:t>Teacher’s role is to support and give hand to students.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ea typeface="Calibri"/>
              <a:cs typeface="Arial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Remark: 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Students can carry on their work at home and submit it the next day to be corrected by their teacher. </a:t>
            </a:r>
            <a:endParaRPr lang="ar-KW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A2BF2B72-C35D-4F2D-B0F5-D4FDBDE64D6A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40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8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23348" y="1600200"/>
            <a:ext cx="9785349" cy="3124200"/>
          </a:xfrm>
        </p:spPr>
        <p:txBody>
          <a:bodyPr/>
          <a:lstStyle/>
          <a:p>
            <a:pPr marL="0" indent="0" algn="just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5. </a:t>
            </a:r>
            <a:r>
              <a:rPr lang="en-US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Conclusion: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  <a:p>
            <a:pPr marL="0" indent="0" algn="just" rtl="0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The teacher simply has to ask students what they have learned or ask them to </a:t>
            </a:r>
            <a:r>
              <a:rPr lang="en-US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summarise</a:t>
            </a: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 the main points of the 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lesson.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BBDDF5BC-D77D-411F-9C8E-343BECED641A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41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0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9193" y="2403985"/>
            <a:ext cx="97790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just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r>
              <a:rPr lang="en-US" dirty="0"/>
              <a:t>In your groups, apply the stages of active learning lesson plan to </a:t>
            </a:r>
            <a:r>
              <a:rPr lang="en-US" dirty="0" smtClean="0"/>
              <a:t>teach Relative Pronouns (SB) p. 38 Unit 4</a:t>
            </a:r>
            <a:endParaRPr lang="ar-KW" dirty="0"/>
          </a:p>
        </p:txBody>
      </p:sp>
      <p:sp>
        <p:nvSpPr>
          <p:cNvPr id="3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8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E9498CB2-4091-400C-B827-3FABB245EAC5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42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15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yoursmiles.org/gsmile/flower1/g400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33401"/>
            <a:ext cx="2286000" cy="1883181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2705047" y="2678881"/>
            <a:ext cx="695575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en-US" sz="4800" b="1" dirty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>
                    <a:lumMod val="60000"/>
                    <a:lumOff val="4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/>
              </a:rPr>
              <a:t>That’s all for today.</a:t>
            </a:r>
          </a:p>
          <a:p>
            <a:pPr algn="ctr" rtl="1"/>
            <a:r>
              <a:rPr lang="en-US" sz="4800" b="1" dirty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>
                    <a:lumMod val="60000"/>
                    <a:lumOff val="4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/>
              </a:rPr>
              <a:t>Thank </a:t>
            </a:r>
            <a:r>
              <a:rPr lang="en-US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>
                    <a:lumMod val="60000"/>
                    <a:lumOff val="4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/>
              </a:rPr>
              <a:t>you</a:t>
            </a:r>
            <a:r>
              <a:rPr lang="en-US" sz="4800" b="1" dirty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>
                    <a:lumMod val="60000"/>
                    <a:lumOff val="4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/>
              </a:rPr>
              <a:t> </a:t>
            </a:r>
            <a:r>
              <a:rPr lang="en-US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0000">
                    <a:lumMod val="60000"/>
                    <a:lumOff val="4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nstantia"/>
              </a:rPr>
              <a:t>for your attention</a:t>
            </a:r>
            <a:endParaRPr lang="ar-SA" sz="4800" b="1" dirty="0">
              <a:ln w="31550" cmpd="sng">
                <a:solidFill>
                  <a:prstClr val="black">
                    <a:lumMod val="95000"/>
                    <a:lumOff val="5000"/>
                  </a:prstClr>
                </a:solidFill>
                <a:prstDash val="solid"/>
              </a:ln>
              <a:solidFill>
                <a:srgbClr val="000000">
                  <a:lumMod val="60000"/>
                  <a:lumOff val="4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nstantia"/>
            </a:endParaRPr>
          </a:p>
        </p:txBody>
      </p:sp>
      <p:pic>
        <p:nvPicPr>
          <p:cNvPr id="44036" name="Picture 4" descr="http://yoursmiles.org/csmile/goodbye/c020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1" y="4876800"/>
            <a:ext cx="2339681" cy="1657274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D2FFFFD0-F640-4BA4-A71F-4AC4C5B903DC}" type="datetime3">
              <a:rPr lang="en-US" sz="1200" b="1" cap="all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pPr/>
              <a:t>7 September 2017</a:t>
            </a:fld>
            <a:endParaRPr lang="en-US" sz="1200" b="1" cap="all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pPr algn="ctr"/>
            <a:r>
              <a:rPr lang="en-US" sz="1200" b="1" cap="all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Writing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1894868-2750-4D78-85F7-18FB63F7EDAE}" type="slidenum">
              <a:rPr lang="en-US" sz="1200" b="1" cap="all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pPr/>
              <a:t>43</a:t>
            </a:fld>
            <a:endParaRPr lang="en-US" sz="1200" b="1" cap="all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73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4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36290" y="4602540"/>
            <a:ext cx="1005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	Much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of this work is done during early childhood; learning a language later in life usually involves a greater degree of explicit instruction</a:t>
            </a:r>
            <a:endParaRPr lang="ar-KW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457200"/>
            <a:ext cx="10058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	For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linguists, grammar refers to cognitive information underlying language use. Speakers of a language have a set of internalized rules for using that language. </a:t>
            </a:r>
            <a:endParaRPr lang="ar-KW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290" y="2509897"/>
            <a:ext cx="10058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	These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rules constitute grammar, and the vast majority of the information in the grammar is acquired not by conscious study or instruction, but by observing other speakers.</a:t>
            </a:r>
            <a:endParaRPr lang="ar-KW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3C4D71E1-F3B5-4296-BBBB-EACA9A45F62F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5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</a:t>
            </a:r>
            <a:r>
              <a:rPr lang="en-US" dirty="0" smtClean="0"/>
              <a:t>2</a:t>
            </a:r>
            <a:endParaRPr lang="ar-KW" dirty="0"/>
          </a:p>
        </p:txBody>
      </p:sp>
      <p:sp>
        <p:nvSpPr>
          <p:cNvPr id="4" name="TextBox 3"/>
          <p:cNvSpPr txBox="1"/>
          <p:nvPr/>
        </p:nvSpPr>
        <p:spPr>
          <a:xfrm>
            <a:off x="1697704" y="2851666"/>
            <a:ext cx="9779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pPr algn="just"/>
            <a:r>
              <a:rPr lang="en-US" dirty="0"/>
              <a:t>In your groups, discuss the difference between grammar and structure.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B1E3BA1B-4E94-4ECC-9D15-BBF4370123EB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6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9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914399"/>
            <a:ext cx="10058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Grammar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 is the whole system and structure of a language, usually taken as consisting of syntax and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morphology and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sometimes also phonology and semantics. </a:t>
            </a:r>
            <a:endParaRPr lang="ar-KW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3635375"/>
            <a:ext cx="1005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32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Structure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 is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the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arrangement of words and relations between the parts or elements of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language,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i.e.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 the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verb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atterns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  <a:cs typeface="Times New Roman" panose="02020603050405020304" pitchFamily="18" charset="0"/>
              </a:rPr>
              <a:t>, tenses pattern, question tag, etc.</a:t>
            </a:r>
            <a:endParaRPr lang="ar-KW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BE06F029-1BA3-4DBE-91F8-9976761F8998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7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</a:t>
            </a:r>
            <a:r>
              <a:rPr lang="en-US" dirty="0" smtClean="0"/>
              <a:t>3</a:t>
            </a:r>
            <a:endParaRPr lang="ar-KW" dirty="0"/>
          </a:p>
        </p:txBody>
      </p:sp>
      <p:sp>
        <p:nvSpPr>
          <p:cNvPr id="4" name="TextBox 3"/>
          <p:cNvSpPr txBox="1"/>
          <p:nvPr/>
        </p:nvSpPr>
        <p:spPr>
          <a:xfrm>
            <a:off x="1676399" y="2851666"/>
            <a:ext cx="970280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just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r>
              <a:rPr lang="en-US" dirty="0"/>
              <a:t>In your groups, discuss how learning grammar happens .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CBFCE987-8DD3-4791-9BA0-3D617ACF2051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8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5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9200" y="1371601"/>
            <a:ext cx="22098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1" anchor="b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kumimoji="1" sz="4400" b="1" u="sng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Task </a:t>
            </a:r>
            <a:r>
              <a:rPr lang="en-US" dirty="0" smtClean="0"/>
              <a:t>4</a:t>
            </a:r>
            <a:endParaRPr lang="ar-KW" dirty="0"/>
          </a:p>
        </p:txBody>
      </p:sp>
      <p:sp>
        <p:nvSpPr>
          <p:cNvPr id="4" name="TextBox 3"/>
          <p:cNvSpPr txBox="1"/>
          <p:nvPr/>
        </p:nvSpPr>
        <p:spPr>
          <a:xfrm>
            <a:off x="1676399" y="2851666"/>
            <a:ext cx="970280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just">
              <a:defRPr sz="36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ucoinLight" panose="020D0602050304030204" pitchFamily="34" charset="0"/>
              </a:defRPr>
            </a:lvl1pPr>
          </a:lstStyle>
          <a:p>
            <a:r>
              <a:rPr lang="en-US" dirty="0"/>
              <a:t>In your groups, arrange the following learning </a:t>
            </a:r>
            <a:r>
              <a:rPr lang="en-US" dirty="0" smtClean="0"/>
              <a:t>steps.</a:t>
            </a:r>
            <a:endParaRPr lang="ar-KW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fld id="{72F016F2-8640-42F0-A222-734BDF431799}" type="datetime3">
              <a:rPr lang="en-US" b="1">
                <a:solidFill>
                  <a:srgbClr val="002060"/>
                </a:solidFill>
              </a:rPr>
              <a:pPr/>
              <a:t>7 September 2017</a:t>
            </a:fld>
            <a:endParaRPr lang="ar-KW" b="1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b="1">
                <a:solidFill>
                  <a:srgbClr val="C00000"/>
                </a:solidFill>
              </a:rPr>
              <a:t>Teaching Grammar</a:t>
            </a:r>
            <a:endParaRPr lang="ar-KW" b="1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DCD8A9E4-C0B2-46D4-9B80-A0612819141F}" type="slidenum">
              <a:rPr lang="ar-KW" b="1">
                <a:solidFill>
                  <a:srgbClr val="002060"/>
                </a:solidFill>
              </a:rPr>
              <a:pPr/>
              <a:t>9</a:t>
            </a:fld>
            <a:endParaRPr lang="ar-KW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59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heme1" id="{A1F94A45-E037-41CE-A9A1-23108CA873D2}" vid="{5CC2EB8F-1A35-4E8E-9568-0A5FDDC97E09}"/>
    </a:ext>
  </a:extLst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786</TotalTime>
  <Words>1210</Words>
  <Application>Microsoft Office PowerPoint</Application>
  <PresentationFormat>مخصص</PresentationFormat>
  <Paragraphs>309</Paragraphs>
  <Slides>43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43</vt:i4>
      </vt:variant>
    </vt:vector>
  </HeadingPairs>
  <TitlesOfParts>
    <vt:vector size="45" baseType="lpstr">
      <vt:lpstr>Theme1</vt:lpstr>
      <vt:lpstr>Concourse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Stages of an active learning lesson plan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ashraf</dc:creator>
  <cp:lastModifiedBy>MSI</cp:lastModifiedBy>
  <cp:revision>76</cp:revision>
  <dcterms:created xsi:type="dcterms:W3CDTF">2017-06-09T20:28:37Z</dcterms:created>
  <dcterms:modified xsi:type="dcterms:W3CDTF">2017-09-07T15:14:48Z</dcterms:modified>
</cp:coreProperties>
</file>